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89" r:id="rId2"/>
    <p:sldId id="403" r:id="rId3"/>
    <p:sldId id="406" r:id="rId4"/>
    <p:sldId id="390" r:id="rId5"/>
    <p:sldId id="408" r:id="rId6"/>
    <p:sldId id="424" r:id="rId7"/>
    <p:sldId id="415" r:id="rId8"/>
    <p:sldId id="423" r:id="rId9"/>
    <p:sldId id="410" r:id="rId10"/>
    <p:sldId id="425" r:id="rId11"/>
    <p:sldId id="416" r:id="rId12"/>
    <p:sldId id="358" r:id="rId13"/>
    <p:sldId id="427" r:id="rId14"/>
    <p:sldId id="428" r:id="rId15"/>
    <p:sldId id="419" r:id="rId16"/>
    <p:sldId id="420" r:id="rId17"/>
    <p:sldId id="417" r:id="rId18"/>
    <p:sldId id="422" r:id="rId19"/>
    <p:sldId id="287" r:id="rId2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  <a:srgbClr val="FF89FF"/>
    <a:srgbClr val="FFFFD8"/>
    <a:srgbClr val="FFFFC0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75451"/>
  </p:normalViewPr>
  <p:slideViewPr>
    <p:cSldViewPr snapToGrid="0" snapToObjects="1">
      <p:cViewPr varScale="1">
        <p:scale>
          <a:sx n="124" d="100"/>
          <a:sy n="124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21.png>
</file>

<file path=ppt/media/image22.png>
</file>

<file path=ppt/media/image25.png>
</file>

<file path=ppt/media/image26.tiff>
</file>

<file path=ppt/media/image27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Conflicting changes are shown with highlighting in addition to the color changes and underlining.</a:t>
            </a:r>
          </a:p>
          <a:p>
            <a:endParaRPr lang="en-US" dirty="0"/>
          </a:p>
          <a:p>
            <a:r>
              <a:rPr lang="en-US" dirty="0"/>
              <a:t>When there are conflicting changes, we get “Merge Conflicts”</a:t>
            </a:r>
          </a:p>
          <a:p>
            <a:r>
              <a:rPr lang="en-US" dirty="0"/>
              <a:t>  - That is there is a conflict between the changes that are being merged.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when: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 or an </a:t>
            </a:r>
            <a:r>
              <a:rPr lang="en-US" dirty="0" err="1"/>
              <a:t>oinky</a:t>
            </a:r>
            <a:r>
              <a:rPr lang="en-US" dirty="0"/>
              <a:t>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there is no way for git to know.</a:t>
            </a:r>
          </a:p>
          <a:p>
            <a:r>
              <a:rPr lang="en-US" dirty="0"/>
              <a:t>    - the right choice depends on meaning.</a:t>
            </a:r>
          </a:p>
          <a:p>
            <a:r>
              <a:rPr lang="en-US" dirty="0"/>
              <a:t>  - So this type of conflict must be resolved manually.</a:t>
            </a:r>
          </a:p>
          <a:p>
            <a:endParaRPr lang="en-US" dirty="0"/>
          </a:p>
          <a:p>
            <a:r>
              <a:rPr lang="en-US" dirty="0"/>
              <a:t>Now the project managers could take the time to do this…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state of the main branch.</a:t>
            </a:r>
          </a:p>
          <a:p>
            <a:endParaRPr lang="en-US" dirty="0"/>
          </a:p>
          <a:p>
            <a:r>
              <a:rPr lang="en-US" dirty="0"/>
              <a:t>So what do you do?</a:t>
            </a:r>
          </a:p>
          <a:p>
            <a:r>
              <a:rPr lang="en-US" dirty="0"/>
              <a:t>  - Synch and merge the changes in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2215853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the upstream changes now in the main branch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For example, here:</a:t>
            </a:r>
          </a:p>
          <a:p>
            <a:r>
              <a:rPr lang="en-US" dirty="0"/>
              <a:t>  - piglet is taken from main (because piglets are cute)</a:t>
            </a:r>
          </a:p>
          <a:p>
            <a:r>
              <a:rPr lang="en-US" dirty="0"/>
              <a:t>  - the line “an oink oink” is blended from the two commits:</a:t>
            </a:r>
          </a:p>
          <a:p>
            <a:r>
              <a:rPr lang="en-US" dirty="0"/>
              <a:t>    - an is taken from the main branch (because it is better grammatically).</a:t>
            </a:r>
          </a:p>
          <a:p>
            <a:r>
              <a:rPr lang="en-US" dirty="0"/>
              <a:t>    - oink oink is taken from the feature branch (because the sounds are always the same in the song).</a:t>
            </a:r>
          </a:p>
          <a:p>
            <a:r>
              <a:rPr lang="en-US" dirty="0"/>
              <a:t>  - The merge commit not used a blending of the two colors to indicate the merge.</a:t>
            </a:r>
          </a:p>
          <a:p>
            <a:r>
              <a:rPr lang="en-US" dirty="0"/>
              <a:t>    - I.e. not a white ring like in the automatic merge earlier.</a:t>
            </a:r>
          </a:p>
          <a:p>
            <a:r>
              <a:rPr lang="en-US" dirty="0"/>
              <a:t>  - The merge commit is then added to the end of your feature branch.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r>
              <a:rPr lang="en-US" dirty="0"/>
              <a:t>    - If we don’t, then we get into the problem were we can’t fast forward our main branch from the upstream.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conflicts between the blue and fuchsia commits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The blue/fuchsia merge commit contains that information.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Doing so ensures that the maintainers will now be able to merge the feature branch automatically.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practice:</a:t>
            </a:r>
          </a:p>
          <a:p>
            <a:r>
              <a:rPr lang="en-US" dirty="0"/>
              <a:t>  - Consider this small python program…</a:t>
            </a:r>
          </a:p>
          <a:p>
            <a:r>
              <a:rPr lang="en-US" dirty="0"/>
              <a:t>    - What is it trying to do?</a:t>
            </a:r>
          </a:p>
          <a:p>
            <a:endParaRPr lang="en-US" dirty="0"/>
          </a:p>
          <a:p>
            <a:r>
              <a:rPr lang="en-US" dirty="0"/>
              <a:t>Use these branches and the given best common ancestor.</a:t>
            </a:r>
          </a:p>
          <a:p>
            <a:r>
              <a:rPr lang="en-US" dirty="0"/>
              <a:t>  - Identify all of the non-conflicting and conflicting changes that exist in the feature branch and the main branch.</a:t>
            </a:r>
          </a:p>
          <a:p>
            <a:endParaRPr lang="en-US" dirty="0"/>
          </a:p>
          <a:p>
            <a:r>
              <a:rPr lang="en-US" dirty="0"/>
              <a:t>One good approach:</a:t>
            </a:r>
          </a:p>
          <a:p>
            <a:r>
              <a:rPr lang="en-US" dirty="0"/>
              <a:t>  - Identify all of the changes between </a:t>
            </a:r>
          </a:p>
          <a:p>
            <a:r>
              <a:rPr lang="en-US" dirty="0"/>
              <a:t>    - the feature branch and best common ancestor.</a:t>
            </a:r>
          </a:p>
          <a:p>
            <a:r>
              <a:rPr lang="en-US" dirty="0"/>
              <a:t>    - the main branch and best common ancestor.  </a:t>
            </a:r>
          </a:p>
          <a:p>
            <a:r>
              <a:rPr lang="en-US" dirty="0"/>
              <a:t>  - Then identify any conflicting changes</a:t>
            </a:r>
          </a:p>
          <a:p>
            <a:r>
              <a:rPr lang="en-US" dirty="0"/>
              <a:t>    - lines that have changed in both the feature branch and the main branch.</a:t>
            </a:r>
          </a:p>
          <a:p>
            <a:endParaRPr lang="en-US" dirty="0"/>
          </a:p>
          <a:p>
            <a:r>
              <a:rPr lang="en-US" dirty="0"/>
              <a:t>Again… just using lines here is a little bit of an oversimplification of the process that git uses to find conflicts.</a:t>
            </a:r>
          </a:p>
          <a:p>
            <a:r>
              <a:rPr lang="en-US" dirty="0"/>
              <a:t>  - but it is conceptually accurate enough for most purposes.</a:t>
            </a:r>
          </a:p>
          <a:p>
            <a:r>
              <a:rPr lang="en-US" dirty="0"/>
              <a:t>  - the exact details are beyond the scope of these materials.</a:t>
            </a:r>
          </a:p>
          <a:p>
            <a:r>
              <a:rPr lang="en-US" dirty="0"/>
              <a:t>  - the details are documented elsewhere if you are interested.</a:t>
            </a:r>
          </a:p>
        </p:txBody>
      </p:sp>
    </p:spTree>
    <p:extLst>
      <p:ext uri="{BB962C8B-B14F-4D97-AF65-F5344CB8AC3E}">
        <p14:creationId xmlns:p14="http://schemas.microsoft.com/office/powerpoint/2010/main" val="42414655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changes are colored (orange or green) and underlined.</a:t>
            </a:r>
          </a:p>
          <a:p>
            <a:r>
              <a:rPr lang="en-US" dirty="0"/>
              <a:t>All conflicting changes are also highlighted in red.</a:t>
            </a:r>
          </a:p>
        </p:txBody>
      </p:sp>
    </p:spTree>
    <p:extLst>
      <p:ext uri="{BB962C8B-B14F-4D97-AF65-F5344CB8AC3E}">
        <p14:creationId xmlns:p14="http://schemas.microsoft.com/office/powerpoint/2010/main" val="1873192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Note that the content here does not correspond exactly with the prior examples…</a:t>
            </a:r>
          </a:p>
          <a:p>
            <a:r>
              <a:rPr lang="en-US" dirty="0"/>
              <a:t>  - but it still illustrates how merge conflict information is displayed in the text files.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common ancestor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not conflicting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 to move changes to the middle pane.</a:t>
            </a:r>
          </a:p>
          <a:p>
            <a:r>
              <a:rPr lang="en-US" dirty="0"/>
              <a:t>    - edit the middle pane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tool.</a:t>
            </a:r>
          </a:p>
          <a:p>
            <a:r>
              <a:rPr lang="en-US" dirty="0"/>
              <a:t>  - Eclipse, </a:t>
            </a:r>
            <a:r>
              <a:rPr lang="en-US" dirty="0" err="1"/>
              <a:t>VSCode</a:t>
            </a:r>
            <a:r>
              <a:rPr lang="en-US" dirty="0"/>
              <a:t>/</a:t>
            </a:r>
            <a:r>
              <a:rPr lang="en-US" dirty="0" err="1"/>
              <a:t>VSCodium</a:t>
            </a:r>
            <a:endParaRPr lang="en-US" dirty="0"/>
          </a:p>
          <a:p>
            <a:r>
              <a:rPr lang="en-US" dirty="0"/>
              <a:t>    - whatever you happen to use.</a:t>
            </a:r>
          </a:p>
          <a:p>
            <a:r>
              <a:rPr lang="en-US" dirty="0"/>
              <a:t>    - They all display the same information</a:t>
            </a:r>
          </a:p>
          <a:p>
            <a:r>
              <a:rPr lang="en-US" dirty="0"/>
              <a:t>    - Just in slightly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the activities for this topic.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the prior homework.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the previous homework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- Show a few of their PR’s from the upstream repo to illustrate this.</a:t>
            </a:r>
          </a:p>
          <a:p>
            <a:endParaRPr lang="en-US" dirty="0"/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the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the maintainers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identify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  <a:r>
              <a:rPr lang="en-US" b="0" dirty="0"/>
              <a:t> that is shared by the two branches.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  - A common ancestor is a commit that exists in both of the branches being merged.</a:t>
            </a:r>
          </a:p>
          <a:p>
            <a:r>
              <a:rPr lang="en-US" dirty="0"/>
              <a:t>    - What are the common ancestors here? </a:t>
            </a:r>
          </a:p>
          <a:p>
            <a:r>
              <a:rPr lang="en-US" dirty="0"/>
              <a:t>      - Both the feature branch and the main branch are derived from the Red, Yellow, and Green commits.</a:t>
            </a:r>
          </a:p>
          <a:p>
            <a:r>
              <a:rPr lang="en-US" dirty="0"/>
              <a:t>      - So those are the common ancestors.</a:t>
            </a:r>
          </a:p>
          <a:p>
            <a:endParaRPr lang="en-US" dirty="0"/>
          </a:p>
          <a:p>
            <a:r>
              <a:rPr lang="en-US" dirty="0"/>
              <a:t>  - Which ancestor is the best common ancestor is determined by git and is somewhat complex.</a:t>
            </a:r>
          </a:p>
          <a:p>
            <a:r>
              <a:rPr lang="en-US" dirty="0"/>
              <a:t>    - The details of how it works are beyond the scope of these materials.</a:t>
            </a:r>
          </a:p>
          <a:p>
            <a:r>
              <a:rPr lang="en-US" dirty="0"/>
              <a:t>    - You can find it documented elsewhere if you are interested.</a:t>
            </a:r>
          </a:p>
          <a:p>
            <a:endParaRPr lang="en-US" dirty="0"/>
          </a:p>
          <a:p>
            <a:r>
              <a:rPr lang="en-US" dirty="0"/>
              <a:t>  - In most typical use cases the best common ancestor will be </a:t>
            </a:r>
            <a:r>
              <a:rPr lang="en-US" b="1" dirty="0"/>
              <a:t>the most recent common ancestor.</a:t>
            </a:r>
          </a:p>
          <a:p>
            <a:r>
              <a:rPr lang="en-US" dirty="0"/>
              <a:t>    - What is the best common ancestor here?</a:t>
            </a:r>
          </a:p>
          <a:p>
            <a:r>
              <a:rPr lang="en-US" dirty="0"/>
              <a:t>      - The Green commit is the newest commit that that is shared by the branches.</a:t>
            </a:r>
          </a:p>
          <a:p>
            <a:r>
              <a:rPr lang="en-US" dirty="0"/>
              <a:t>      - So it is the “best common ancestor”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compare the branches being merged to the best common ancestor</a:t>
            </a:r>
          </a:p>
          <a:p>
            <a:r>
              <a:rPr lang="en-US" dirty="0"/>
              <a:t>  - and identify the changes that have occurred in each of the branches involved in the merge.</a:t>
            </a:r>
          </a:p>
          <a:p>
            <a:endParaRPr lang="en-US" dirty="0"/>
          </a:p>
          <a:p>
            <a:r>
              <a:rPr lang="en-US" dirty="0"/>
              <a:t>What changes do you see?</a:t>
            </a:r>
          </a:p>
        </p:txBody>
      </p:sp>
    </p:spTree>
    <p:extLst>
      <p:ext uri="{BB962C8B-B14F-4D97-AF65-F5344CB8AC3E}">
        <p14:creationId xmlns:p14="http://schemas.microsoft.com/office/powerpoint/2010/main" val="1436044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changes in a commit are colored and underlined:</a:t>
            </a:r>
          </a:p>
          <a:p>
            <a:r>
              <a:rPr lang="en-US" dirty="0"/>
              <a:t>  - The changes in the feature branch are in blue (cow and moo were changed to pig an oink)</a:t>
            </a:r>
          </a:p>
          <a:p>
            <a:r>
              <a:rPr lang="en-US" dirty="0"/>
              <a:t>  - The changes in the main branch are in </a:t>
            </a:r>
            <a:r>
              <a:rPr lang="en-US" dirty="0" err="1"/>
              <a:t>fuchia</a:t>
            </a:r>
            <a:r>
              <a:rPr lang="en-US" dirty="0"/>
              <a:t> (duck and quack were changed to goat and </a:t>
            </a:r>
            <a:r>
              <a:rPr lang="en-US" dirty="0" err="1"/>
              <a:t>bahh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make changes conflicting?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if fuchsia had changed cow or moo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 and will assume it is line based.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There is no confusion about what change to pick, because there is no conflict.</a:t>
            </a:r>
          </a:p>
          <a:p>
            <a:r>
              <a:rPr lang="en-US" dirty="0"/>
              <a:t>  - Thus git can perform this merge for us.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happen with your PR’s in the last activity.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</a:t>
            </a:r>
            <a:r>
              <a:rPr lang="en-US" b="1" dirty="0"/>
              <a:t>automatic merge</a:t>
            </a:r>
            <a:r>
              <a:rPr lang="en-US" dirty="0"/>
              <a:t> of a feature branch into the main branch.</a:t>
            </a:r>
          </a:p>
          <a:p>
            <a:r>
              <a:rPr lang="en-US" dirty="0"/>
              <a:t>  - Again, this is what the maintainers will do when your branch has no conflicts.</a:t>
            </a:r>
          </a:p>
          <a:p>
            <a:r>
              <a:rPr lang="en-US" dirty="0"/>
              <a:t>    - Is what happened with your “Round1” issues when they were merged in the previous activity.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r>
              <a:rPr lang="en-US" dirty="0"/>
              <a:t>  - the white ring indicates that the merge commit is slightly different than the original blue commit.</a:t>
            </a:r>
          </a:p>
          <a:p>
            <a:r>
              <a:rPr lang="en-US" dirty="0"/>
              <a:t>    - will have a different time stamp, a different id (hash) and information about who did the merge. </a:t>
            </a:r>
          </a:p>
          <a:p>
            <a:r>
              <a:rPr lang="en-US" dirty="0"/>
              <a:t>  - notice that the fuchsia changes are already in main so they are not in the merge commit</a:t>
            </a:r>
          </a:p>
          <a:p>
            <a:r>
              <a:rPr lang="en-US" dirty="0"/>
              <a:t>    - Recall that a commit just contains the changes since the prior commit.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r>
              <a:rPr lang="en-US" dirty="0"/>
              <a:t>    - who merged it.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skirts the issue of  what happens when there are multiple commits on the feature branch.</a:t>
            </a:r>
          </a:p>
          <a:p>
            <a:r>
              <a:rPr lang="en-US" dirty="0"/>
              <a:t>  - What we show here is conceptually compatible with a squash and merge</a:t>
            </a:r>
          </a:p>
          <a:p>
            <a:r>
              <a:rPr lang="en-US" dirty="0"/>
              <a:t>    - Squash and merge, compresses all commits in the feature branch into a single merge commit.</a:t>
            </a:r>
          </a:p>
          <a:p>
            <a:r>
              <a:rPr lang="en-US" dirty="0"/>
              <a:t>    - This is a common strategy for keeping project history simple.</a:t>
            </a:r>
          </a:p>
          <a:p>
            <a:r>
              <a:rPr lang="en-US" dirty="0"/>
              <a:t>  - Different project and different organizations will use different approaches in the case where there are multiple commits in the feature branch being merged.</a:t>
            </a:r>
          </a:p>
        </p:txBody>
      </p:sp>
    </p:spTree>
    <p:extLst>
      <p:ext uri="{BB962C8B-B14F-4D97-AF65-F5344CB8AC3E}">
        <p14:creationId xmlns:p14="http://schemas.microsoft.com/office/powerpoint/2010/main" val="426524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changes have occurred here?</a:t>
            </a:r>
          </a:p>
          <a:p>
            <a:r>
              <a:rPr lang="en-US" dirty="0"/>
              <a:t>  - In the feature branch “duck” and “quack quack” have changed to “pig” and “</a:t>
            </a:r>
            <a:r>
              <a:rPr lang="en-US" dirty="0" err="1"/>
              <a:t>oinky</a:t>
            </a:r>
            <a:r>
              <a:rPr lang="en-US" dirty="0"/>
              <a:t> oink”</a:t>
            </a:r>
          </a:p>
          <a:p>
            <a:r>
              <a:rPr lang="en-US" dirty="0"/>
              <a:t>  - In the main branch “duck” and “a quack quack” have changed to “piglet” and “an oink oink”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4 – Merge Conflicts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428092" y="2487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818103" y="4303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u="sng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45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9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9FF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-117213" y="1055135"/>
            <a:ext cx="2784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 changes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create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 Merge Conflicts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06BB2-E13D-9756-3A0A-AB41528D577C}"/>
              </a:ext>
            </a:extLst>
          </p:cNvPr>
          <p:cNvSpPr txBox="1"/>
          <p:nvPr/>
        </p:nvSpPr>
        <p:spPr>
          <a:xfrm rot="21141175">
            <a:off x="5730493" y="325631"/>
            <a:ext cx="23080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80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/>
              <a:t>With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>
                <a:solidFill>
                  <a:srgbClr val="00B0F0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4534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</a:rPr>
              <a:t>an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u="sng" dirty="0">
                <a:solidFill>
                  <a:srgbClr val="00B0F0"/>
                </a:solidFill>
              </a:rPr>
              <a:t>oink oin</a:t>
            </a:r>
            <a:r>
              <a:rPr lang="en-US" sz="1200" dirty="0">
                <a:solidFill>
                  <a:srgbClr val="00B0F0"/>
                </a:solidFill>
              </a:rPr>
              <a:t>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FF85FF"/>
                </a:solidFill>
              </a:rPr>
              <a:t>an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u="sng" dirty="0">
                <a:solidFill>
                  <a:srgbClr val="00B0F0"/>
                </a:solidFill>
              </a:rPr>
              <a:t>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5253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rgbClr val="FF85FF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rgbClr val="FF85FF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400128" y="4001458"/>
            <a:ext cx="37497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4F8466A9-82F6-DF8B-3854-4DA2916E4C68}"/>
              </a:ext>
            </a:extLst>
          </p:cNvPr>
          <p:cNvSpPr/>
          <p:nvPr/>
        </p:nvSpPr>
        <p:spPr>
          <a:xfrm>
            <a:off x="5400128" y="4276148"/>
            <a:ext cx="37946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max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max:</a:t>
            </a:r>
          </a:p>
          <a:p>
            <a:r>
              <a:rPr lang="en-US" dirty="0">
                <a:solidFill>
                  <a:schemeClr val="tx1"/>
                </a:solidFill>
              </a:rPr>
              <a:t>    max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range(1:length(x)):</a:t>
            </a:r>
          </a:p>
          <a:p>
            <a:r>
              <a:rPr lang="en-US" dirty="0">
                <a:solidFill>
                  <a:schemeClr val="tx1"/>
                </a:solidFill>
              </a:rPr>
              <a:t>  if x[n] &gt; m:</a:t>
            </a:r>
          </a:p>
          <a:p>
            <a:r>
              <a:rPr lang="en-US" dirty="0">
                <a:solidFill>
                  <a:schemeClr val="tx1"/>
                </a:solidFill>
              </a:rPr>
              <a:t>    m = x[n]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2720506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u="sng" dirty="0">
                <a:solidFill>
                  <a:srgbClr val="FFC000"/>
                </a:solidFill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</a:t>
            </a:r>
            <a:r>
              <a:rPr lang="en-US" u="sng" dirty="0">
                <a:solidFill>
                  <a:srgbClr val="FFC000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u="sng" dirty="0">
                <a:solidFill>
                  <a:srgbClr val="FFC000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>
                <a:solidFill>
                  <a:schemeClr val="tx1"/>
                </a:solidFill>
              </a:rPr>
              <a:t>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</a:t>
            </a:r>
            <a:r>
              <a:rPr lang="en-US" u="sng" dirty="0">
                <a:solidFill>
                  <a:srgbClr val="FFC000"/>
                </a:solidFill>
              </a:rPr>
              <a:t>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</a:t>
            </a:r>
            <a:r>
              <a:rPr lang="en-US" u="sng" dirty="0">
                <a:solidFill>
                  <a:srgbClr val="92D050"/>
                </a:solidFill>
              </a:rPr>
              <a:t>range(1:length(x))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if </a:t>
            </a:r>
            <a:r>
              <a:rPr lang="en-US" u="sng" dirty="0">
                <a:solidFill>
                  <a:srgbClr val="92D050"/>
                </a:solidFill>
                <a:highlight>
                  <a:srgbClr val="FF0000"/>
                </a:highlight>
              </a:rPr>
              <a:t>x[n] &gt; m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m = </a:t>
            </a:r>
            <a:r>
              <a:rPr lang="en-US" u="sng" dirty="0">
                <a:solidFill>
                  <a:srgbClr val="92D050"/>
                </a:solidFill>
                <a:highlight>
                  <a:srgbClr val="FF0000"/>
                </a:highlight>
              </a:rPr>
              <a:t>x[n]</a:t>
            </a:r>
            <a:endParaRPr lang="en-US" sz="800" u="sng" dirty="0">
              <a:solidFill>
                <a:srgbClr val="92D050"/>
              </a:solidFill>
              <a:highlight>
                <a:srgbClr val="FF0000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788353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60D67F4-8533-8844-A459-8C6434FB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93" y="787856"/>
            <a:ext cx="5341104" cy="4313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42836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501135"/>
            <a:chOff x="-76838" y="1785258"/>
            <a:chExt cx="2770510" cy="2501135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128366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313055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56996"/>
            <a:chOff x="1840142" y="1962270"/>
            <a:chExt cx="5209906" cy="215699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69660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53584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72935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54454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F10C5B-4089-A84A-AB5C-4D9FBEACE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66" y="887562"/>
            <a:ext cx="8659888" cy="3832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05765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 (e.g. Meld)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3790950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3790950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650005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225783" y="2073952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133328" y="2089055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3805BD-D948-2646-9353-BBA1F315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5B6A1-B7DA-F345-A8B3-D6D2A9B42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35734" y="1205149"/>
            <a:ext cx="2571919" cy="3790224"/>
            <a:chOff x="95825" y="991328"/>
            <a:chExt cx="2571919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34938" y="3595013"/>
              <a:ext cx="11128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63764" y="3300619"/>
              <a:ext cx="10583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68139" y="4078327"/>
              <a:ext cx="89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61032" y="1744344"/>
              <a:ext cx="1215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95825" y="3935681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775005"/>
            <a:ext cx="1989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now a conflict?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/>
              <a:t>Merging Branches: Common </a:t>
            </a:r>
            <a:r>
              <a:rPr lang="en-US" sz="3200" i="1" dirty="0"/>
              <a:t>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CD37D-7A65-D45B-2921-F5041626AEE9}"/>
              </a:ext>
            </a:extLst>
          </p:cNvPr>
          <p:cNvGrpSpPr/>
          <p:nvPr/>
        </p:nvGrpSpPr>
        <p:grpSpPr>
          <a:xfrm>
            <a:off x="2755552" y="2409568"/>
            <a:ext cx="2876365" cy="2706975"/>
            <a:chOff x="2755552" y="2409568"/>
            <a:chExt cx="2876365" cy="2706975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B6CD7BC-A2AB-E846-BE85-68696869CE09}"/>
                </a:ext>
              </a:extLst>
            </p:cNvPr>
            <p:cNvSpPr/>
            <p:nvPr/>
          </p:nvSpPr>
          <p:spPr>
            <a:xfrm>
              <a:off x="2984672" y="2409568"/>
              <a:ext cx="2420809" cy="2310070"/>
            </a:xfrm>
            <a:prstGeom prst="roundRect">
              <a:avLst>
                <a:gd name="adj" fmla="val 9521"/>
              </a:avLst>
            </a:prstGeom>
            <a:solidFill>
              <a:srgbClr val="FFFF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F2E2E5-FAEF-D158-40A3-9DCD7C22A3E2}"/>
                </a:ext>
              </a:extLst>
            </p:cNvPr>
            <p:cNvGrpSpPr/>
            <p:nvPr/>
          </p:nvGrpSpPr>
          <p:grpSpPr>
            <a:xfrm>
              <a:off x="3041081" y="2508418"/>
              <a:ext cx="2373379" cy="2181183"/>
              <a:chOff x="3041081" y="2508418"/>
              <a:chExt cx="2373379" cy="2181183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9C58BA2-181C-4C4C-9011-B0F2E0D9331D}"/>
                  </a:ext>
                </a:extLst>
              </p:cNvPr>
              <p:cNvSpPr/>
              <p:nvPr/>
            </p:nvSpPr>
            <p:spPr>
              <a:xfrm>
                <a:off x="3985011" y="2508418"/>
                <a:ext cx="420130" cy="420130"/>
              </a:xfrm>
              <a:prstGeom prst="ellipse">
                <a:avLst/>
              </a:prstGeom>
              <a:solidFill>
                <a:srgbClr val="00B050"/>
              </a:solidFill>
              <a:ln cmpd="dbl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8E55416-FF45-3346-80E9-7955F18E2362}"/>
                  </a:ext>
                </a:extLst>
              </p:cNvPr>
              <p:cNvSpPr txBox="1"/>
              <p:nvPr/>
            </p:nvSpPr>
            <p:spPr>
              <a:xfrm>
                <a:off x="3041081" y="2935275"/>
                <a:ext cx="2373379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cow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moo moo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moo moo there</a:t>
                </a:r>
              </a:p>
              <a:p>
                <a:endParaRPr lang="en-US" sz="1200" dirty="0">
                  <a:solidFill>
                    <a:schemeClr val="tx1"/>
                  </a:solidFill>
                </a:endParaRP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duck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quack quack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quack quack there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D3D2AB3-6069-B740-A7E8-339DFC1123D5}"/>
                </a:ext>
              </a:extLst>
            </p:cNvPr>
            <p:cNvSpPr txBox="1"/>
            <p:nvPr/>
          </p:nvSpPr>
          <p:spPr>
            <a:xfrm>
              <a:off x="2755552" y="4716433"/>
              <a:ext cx="2876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Best Common Ancestor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B01010-7733-10FF-4E3C-2C82E9696DEA}"/>
              </a:ext>
            </a:extLst>
          </p:cNvPr>
          <p:cNvSpPr txBox="1"/>
          <p:nvPr/>
        </p:nvSpPr>
        <p:spPr>
          <a:xfrm rot="21141175">
            <a:off x="-10373" y="897151"/>
            <a:ext cx="2938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Common Ancestor </a:t>
            </a:r>
            <a:r>
              <a:rPr lang="en-US" sz="2000" dirty="0">
                <a:latin typeface="Segoe Print" panose="02000800000000000000" pitchFamily="2" charset="0"/>
              </a:rPr>
              <a:t>is a commit that exists in both branches.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4F157C-5700-3FF8-3315-A74A95D06167}"/>
              </a:ext>
            </a:extLst>
          </p:cNvPr>
          <p:cNvSpPr txBox="1"/>
          <p:nvPr/>
        </p:nvSpPr>
        <p:spPr>
          <a:xfrm rot="21141175">
            <a:off x="5870317" y="695631"/>
            <a:ext cx="25940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The Best Common Ancestor</a:t>
            </a:r>
          </a:p>
          <a:p>
            <a:pPr algn="ctr"/>
            <a:r>
              <a:rPr lang="en-US" sz="2000" u="sng" dirty="0">
                <a:latin typeface="Segoe Print" panose="02000800000000000000" pitchFamily="2" charset="0"/>
              </a:rPr>
              <a:t>is often </a:t>
            </a:r>
            <a:r>
              <a:rPr lang="en-US" sz="2000" dirty="0">
                <a:latin typeface="Segoe Print" panose="02000800000000000000" pitchFamily="2" charset="0"/>
              </a:rPr>
              <a:t>the most recent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9F2E2E5-FAEF-D158-40A3-9DCD7C22A3E2}"/>
              </a:ext>
            </a:extLst>
          </p:cNvPr>
          <p:cNvGrpSpPr/>
          <p:nvPr/>
        </p:nvGrpSpPr>
        <p:grpSpPr>
          <a:xfrm>
            <a:off x="3041081" y="2508418"/>
            <a:ext cx="2373379" cy="2181183"/>
            <a:chOff x="3041081" y="2508418"/>
            <a:chExt cx="2373379" cy="218118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9C58BA2-181C-4C4C-9011-B0F2E0D9331D}"/>
                </a:ext>
              </a:extLst>
            </p:cNvPr>
            <p:cNvSpPr/>
            <p:nvPr/>
          </p:nvSpPr>
          <p:spPr>
            <a:xfrm>
              <a:off x="3985011" y="2508418"/>
              <a:ext cx="420130" cy="420130"/>
            </a:xfrm>
            <a:prstGeom prst="ellipse">
              <a:avLst/>
            </a:prstGeom>
            <a:solidFill>
              <a:srgbClr val="00B050"/>
            </a:solidFill>
            <a:ln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E55416-FF45-3346-80E9-7955F18E2362}"/>
                </a:ext>
              </a:extLst>
            </p:cNvPr>
            <p:cNvSpPr txBox="1"/>
            <p:nvPr/>
          </p:nvSpPr>
          <p:spPr>
            <a:xfrm>
              <a:off x="3041081" y="2935275"/>
              <a:ext cx="237337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cow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moo moo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moo moo there</a:t>
              </a:r>
            </a:p>
            <a:p>
              <a:endParaRPr lang="en-US" sz="1200" dirty="0">
                <a:solidFill>
                  <a:schemeClr val="tx1"/>
                </a:solidFill>
              </a:endParaRPr>
            </a:p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duck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quack quack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quack quack there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 rot="273018">
            <a:off x="5770136" y="740902"/>
            <a:ext cx="25582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in each branch?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1BD3A-9F00-9269-E198-F3375D3DA7E8}"/>
              </a:ext>
            </a:extLst>
          </p:cNvPr>
          <p:cNvSpPr txBox="1"/>
          <p:nvPr/>
        </p:nvSpPr>
        <p:spPr>
          <a:xfrm rot="21141175">
            <a:off x="-102424" y="875089"/>
            <a:ext cx="25582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Segoe Print" panose="02000800000000000000" pitchFamily="2" charset="0"/>
              </a:rPr>
              <a:t>Git identifies </a:t>
            </a:r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changes</a:t>
            </a:r>
            <a:r>
              <a:rPr lang="en-US" sz="2000" dirty="0">
                <a:latin typeface="Segoe Print" panose="02000800000000000000" pitchFamily="2" charset="0"/>
              </a:rPr>
              <a:t> relative to the best common ancestor.</a:t>
            </a:r>
          </a:p>
        </p:txBody>
      </p:sp>
    </p:spTree>
    <p:extLst>
      <p:ext uri="{BB962C8B-B14F-4D97-AF65-F5344CB8AC3E}">
        <p14:creationId xmlns:p14="http://schemas.microsoft.com/office/powerpoint/2010/main" val="2385042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30476"/>
            <a:ext cx="7830662" cy="857400"/>
          </a:xfrm>
        </p:spPr>
        <p:txBody>
          <a:bodyPr/>
          <a:lstStyle/>
          <a:p>
            <a:r>
              <a:rPr lang="en-US" sz="3200" i="1" dirty="0"/>
              <a:t>Non-Conflicting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755600" y="54028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3A3E47-FD3A-53D9-416D-A1158A4DEB70}"/>
              </a:ext>
            </a:extLst>
          </p:cNvPr>
          <p:cNvSpPr txBox="1"/>
          <p:nvPr/>
        </p:nvSpPr>
        <p:spPr>
          <a:xfrm rot="21345957">
            <a:off x="-85570" y="840498"/>
            <a:ext cx="2745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Changes can be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or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</a:t>
            </a:r>
            <a:r>
              <a:rPr lang="en-US" sz="2400" dirty="0">
                <a:latin typeface="Segoe Print" panose="020008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u="sng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00B0F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00B0F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u="sng" dirty="0">
                <a:solidFill>
                  <a:srgbClr val="00B0F0"/>
                </a:solidFill>
              </a:rPr>
              <a:t>an oink oink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/>
              <a:t>With </a:t>
            </a:r>
            <a:r>
              <a:rPr lang="en-US" sz="1200" u="sng" dirty="0"/>
              <a:t>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5055676" y="239024"/>
            <a:ext cx="29603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 </a:t>
            </a:r>
            <a:r>
              <a:rPr lang="en-US" sz="2400" u="sng" dirty="0">
                <a:latin typeface="Segoe Print" panose="02000800000000000000" pitchFamily="2" charset="0"/>
              </a:rPr>
              <a:t>adds or blends </a:t>
            </a:r>
            <a:r>
              <a:rPr lang="en-US" sz="2400" dirty="0">
                <a:latin typeface="Segoe Print" panose="02000800000000000000" pitchFamily="2" charset="0"/>
              </a:rPr>
              <a:t>changes from two parent commits.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E6E63E66-8AA5-A149-AE14-B515EA3C5A7F}"/>
              </a:ext>
            </a:extLst>
          </p:cNvPr>
          <p:cNvSpPr/>
          <p:nvPr/>
        </p:nvSpPr>
        <p:spPr>
          <a:xfrm rot="10800000">
            <a:off x="2643824" y="3055148"/>
            <a:ext cx="353852" cy="80975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77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oink oink 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20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piglet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there</a:t>
            </a:r>
          </a:p>
          <a:p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91B295-5CB7-900D-9A44-80FEF5E7E31F}"/>
              </a:ext>
            </a:extLst>
          </p:cNvPr>
          <p:cNvSpPr txBox="1"/>
          <p:nvPr/>
        </p:nvSpPr>
        <p:spPr>
          <a:xfrm rot="21141175">
            <a:off x="116868" y="1001624"/>
            <a:ext cx="2558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here?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1AF34-326B-8044-2F00-2EC5AEE97566}"/>
              </a:ext>
            </a:extLst>
          </p:cNvPr>
          <p:cNvSpPr txBox="1"/>
          <p:nvPr/>
        </p:nvSpPr>
        <p:spPr>
          <a:xfrm rot="21345957">
            <a:off x="5850458" y="476560"/>
            <a:ext cx="21798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makes these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changes?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7982</TotalTime>
  <Words>4517</Words>
  <Application>Microsoft Macintosh PowerPoint</Application>
  <PresentationFormat>On-screen Show (16:9)</PresentationFormat>
  <Paragraphs>701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Dosis</vt:lpstr>
      <vt:lpstr>Dosis ExtraLight</vt:lpstr>
      <vt:lpstr>Segoe Print</vt:lpstr>
      <vt:lpstr>Titillium Web Light</vt:lpstr>
      <vt:lpstr>Mowbray template</vt:lpstr>
      <vt:lpstr>4 – Merge Conflicts</vt:lpstr>
      <vt:lpstr>Our Current State</vt:lpstr>
      <vt:lpstr>Our Current State</vt:lpstr>
      <vt:lpstr>Upstream Changes</vt:lpstr>
      <vt:lpstr>Merging Branches: Common Ancestors</vt:lpstr>
      <vt:lpstr>Merging Branches: Identifying Changes</vt:lpstr>
      <vt:lpstr>Non-Conflicting Changes</vt:lpstr>
      <vt:lpstr>Merge Commits</vt:lpstr>
      <vt:lpstr>Conflicting Changes</vt:lpstr>
      <vt:lpstr>Merge Conflicts</vt:lpstr>
      <vt:lpstr>Synch with Upstream Main</vt:lpstr>
      <vt:lpstr>Resolving a Merge Conflict</vt:lpstr>
      <vt:lpstr>Practice: Identifying Changes</vt:lpstr>
      <vt:lpstr>Practice: Identifying Changes</vt:lpstr>
      <vt:lpstr>Raw Merge Conflicts</vt:lpstr>
      <vt:lpstr>Using a Graphical Merge Tool (e.g. Meld)</vt:lpstr>
      <vt:lpstr>Big Picture: Resolving a Merge Conflict</vt:lpstr>
      <vt:lpstr>Big Picture: The Whole Messy Thing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674</cp:revision>
  <dcterms:created xsi:type="dcterms:W3CDTF">2020-09-29T11:59:10Z</dcterms:created>
  <dcterms:modified xsi:type="dcterms:W3CDTF">2022-11-30T20:03:39Z</dcterms:modified>
</cp:coreProperties>
</file>

<file path=docProps/thumbnail.jpeg>
</file>